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58" r:id="rId4"/>
    <p:sldId id="283" r:id="rId5"/>
    <p:sldId id="299" r:id="rId6"/>
    <p:sldId id="298" r:id="rId7"/>
    <p:sldId id="262" r:id="rId8"/>
    <p:sldId id="261" r:id="rId9"/>
    <p:sldId id="303" r:id="rId10"/>
    <p:sldId id="300" r:id="rId11"/>
    <p:sldId id="305" r:id="rId12"/>
    <p:sldId id="297" r:id="rId13"/>
    <p:sldId id="296" r:id="rId14"/>
    <p:sldId id="287" r:id="rId15"/>
    <p:sldId id="288" r:id="rId16"/>
    <p:sldId id="290" r:id="rId17"/>
  </p:sldIdLst>
  <p:sldSz cx="12192000" cy="6858000"/>
  <p:notesSz cx="6735763" cy="98694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D9B"/>
    <a:srgbClr val="9DC3E6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60FAE-38F0-4948-8842-BB889FE3DE86}" v="6" dt="2024-10-31T09:08:51.892"/>
    <p1510:client id="{FE5FBB1C-E5FB-48EF-8560-2CC3F5FFDBE5}" v="68" dt="2024-10-30T15:52:51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37"/>
  </p:normalViewPr>
  <p:slideViewPr>
    <p:cSldViewPr snapToGrid="0">
      <p:cViewPr varScale="1">
        <p:scale>
          <a:sx n="103" d="100"/>
          <a:sy n="103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5526"/>
          </a:xfrm>
          <a:prstGeom prst="rect">
            <a:avLst/>
          </a:prstGeom>
        </p:spPr>
        <p:txBody>
          <a:bodyPr vert="horz" lIns="90759" tIns="45379" rIns="90759" bIns="4537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5526"/>
          </a:xfrm>
          <a:prstGeom prst="rect">
            <a:avLst/>
          </a:prstGeom>
        </p:spPr>
        <p:txBody>
          <a:bodyPr vert="horz" lIns="90759" tIns="45379" rIns="90759" bIns="45379" rtlCol="0"/>
          <a:lstStyle>
            <a:lvl1pPr algn="r">
              <a:defRPr sz="1200"/>
            </a:lvl1pPr>
          </a:lstStyle>
          <a:p>
            <a:fld id="{281A1A0B-E693-4F4B-AE5B-C2A42A751376}" type="datetimeFigureOut">
              <a:rPr lang="es-ES" smtClean="0"/>
              <a:t>4/11/24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9" tIns="45379" rIns="90759" bIns="4537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263" y="4750107"/>
            <a:ext cx="5389240" cy="3885302"/>
          </a:xfrm>
          <a:prstGeom prst="rect">
            <a:avLst/>
          </a:prstGeom>
        </p:spPr>
        <p:txBody>
          <a:bodyPr vert="horz" lIns="90759" tIns="45379" rIns="90759" bIns="4537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373964"/>
            <a:ext cx="2919565" cy="495526"/>
          </a:xfrm>
          <a:prstGeom prst="rect">
            <a:avLst/>
          </a:prstGeom>
        </p:spPr>
        <p:txBody>
          <a:bodyPr vert="horz" lIns="90759" tIns="45379" rIns="90759" bIns="4537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4627" y="9373964"/>
            <a:ext cx="2919565" cy="495526"/>
          </a:xfrm>
          <a:prstGeom prst="rect">
            <a:avLst/>
          </a:prstGeom>
        </p:spPr>
        <p:txBody>
          <a:bodyPr vert="horz" lIns="90759" tIns="45379" rIns="90759" bIns="45379" rtlCol="0" anchor="b"/>
          <a:lstStyle>
            <a:lvl1pPr algn="r">
              <a:defRPr sz="1200"/>
            </a:lvl1pPr>
          </a:lstStyle>
          <a:p>
            <a:fld id="{6CAC83E6-38AA-4AEB-8942-BD6D997AA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7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C83E6-38AA-4AEB-8942-BD6D997AA68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positibaren irudiaren leku-mar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harren leku-mar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C83E6-38AA-4AEB-8942-BD6D997AA68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76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BD01ECE1-743E-74B6-5BBD-313FE24242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9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7FE448-54BE-2B8E-A0B1-1AC4D3B9D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051514-EF52-14C7-6C12-8595857A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D1CFF-818B-4D73-8E19-28350D19558D}" type="datetime1">
              <a:rPr lang="es-ES" smtClean="0"/>
              <a:t>4/11/24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A4A5E1-DD04-87D1-9A14-40052733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D8560-08F8-61B0-2C7E-8BB27772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E78CF35-0E6D-221B-AD8B-6EF6CE54E9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5EBBE4-DD3D-3018-C89E-B05F4C484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5F5BDB-A47D-B530-5803-46EE3B451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8DDFF6-3693-DC58-D135-6F8F9736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054A48-0799-4B07-B472-EACD5111ACAC}" type="datetime1">
              <a:rPr lang="es-ES" smtClean="0"/>
              <a:t>4/11/24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6F6CFF-BE2F-78B1-A962-8F5D522B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EB891-9772-8ED4-DCFF-992DD602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14CA0A5-4E22-E02A-102C-1A43ECAC4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E839-1FF6-852A-6627-0D620E29C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CDCAF-293B-ED7D-9772-90B7FECC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1352F0-1B8A-44BD-B0CE-86E9210017BF}" type="datetime1">
              <a:rPr lang="es-ES" smtClean="0"/>
              <a:t>4/11/24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2451F-992A-83AD-7646-165B6E31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F4D3A6-388B-932A-FBD7-FF2A6A92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E8AF76-A0A2-9CD1-AAC4-83AC76A458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A4F16-B0BB-D6E7-269B-06AB66A83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4FB79A-53BA-C99B-75FE-14844ACBC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274A76-8251-F72E-A6AE-A7E5E5B4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846EFF-2793-4C06-9747-4E729828C4DA}" type="datetime1">
              <a:rPr lang="es-ES" smtClean="0"/>
              <a:t>4/11/24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B6C492-D235-D7B8-2724-890D74C2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D4CD90-2BC2-16F7-73BC-62098B06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C5E317B-161F-F4D0-2E7F-DEEDB3145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7D913-3A2E-6073-41E0-5CA088A38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DC4A4B-32B8-5F24-C549-E277F9BCF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64A747-782E-3E5D-3138-31D55BEA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188C3F-1E95-4E12-89B0-CBA947C28CBD}" type="datetime1">
              <a:rPr lang="es-ES" smtClean="0"/>
              <a:t>4/11/24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4D7C4A-01EE-8FCB-CFB8-CFB3806A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C7C117-6C5E-6212-DB66-F4D9B215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A11D06F-8812-4810-8557-E71F4199A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5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1F3B6F-5BFB-C18D-82A2-A863AB490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38868B-25A9-8C72-E25A-DEF7C9D38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FD562A-348A-B63C-359C-08AD2506C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1C2419-396E-F786-A5CE-00F12BB79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462E41-70B6-0D74-8F55-75A2B93C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12FDE-A25F-4020-BAAE-ECD79251FAFB}" type="datetime1">
              <a:rPr lang="es-ES" smtClean="0"/>
              <a:t>4/11/24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502BD-769E-ED56-3D36-11C1C64E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AEF715-5FCB-FB03-7CB4-19BCF8C2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1A98EB3-5139-9F25-8D1C-3508F946E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5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10C250-01E4-099E-7B0C-D35E3018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1F281-D3C9-4125-A891-269497B6024C}" type="datetime1">
              <a:rPr lang="es-ES" smtClean="0"/>
              <a:t>4/11/24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6A5AF1-FAAE-0A20-18A1-90A0F1F4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74D949-C822-2787-2C2A-6773CB7E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DDD3225-AD23-6788-879F-2C086627C3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4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4147E0-C5EC-07D9-80AC-1EBFFAF4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C4C4DF-2E36-4027-B4F9-F29FB8178B40}" type="datetime1">
              <a:rPr lang="es-ES" smtClean="0"/>
              <a:t>4/11/24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777942-E943-08A6-BE20-4958CE45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DD2869-432E-DA4A-11DB-DF662CE4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0A97F3-8997-4CE3-15E7-963FBC033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F583E-BDEA-7124-00EB-5A58BA886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D053D-BFA3-CA9F-3344-4199AC371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4C51EE-815C-85D9-2E99-A0BF086D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DF6F38-30F1-4B82-8DB5-DB96A3BDA037}" type="datetime1">
              <a:rPr lang="es-ES" smtClean="0"/>
              <a:t>4/11/24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90D2C5-874D-F69E-4830-D376B1A7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D938B8-0ED8-2677-D17B-F394520A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7E7D0BA-E104-2AA6-42DC-B909C8DC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7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B8788-D261-9AFF-C96B-0B4D1D129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796068-3999-CCA7-8EC5-34C9265AB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9A8E5C-D5B6-3249-599E-23E1F911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685C1F-13AF-4011-86E1-55F8410EF0F0}" type="datetime1">
              <a:rPr lang="es-ES" smtClean="0"/>
              <a:t>4/11/24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4B703-8A36-255C-64B9-821C7277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2A5E8B-9CEF-779F-D1AA-C04418D5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D1F0A7-212A-47B8-9082-DA0CA9E86290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AFBE674-AA77-CD4D-A4E9-A7DCA3B45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8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76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175082-E6A5-0508-6756-AE3AE0AC5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7" y="0"/>
            <a:ext cx="12187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7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7A62FF-EC86-55E0-9EC4-8FA6441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61404"/>
              </p:ext>
            </p:extLst>
          </p:nvPr>
        </p:nvGraphicFramePr>
        <p:xfrm>
          <a:off x="995217" y="2366607"/>
          <a:ext cx="10072256" cy="3528774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7865513">
                  <a:extLst>
                    <a:ext uri="{9D8B030D-6E8A-4147-A177-3AD203B41FA5}">
                      <a16:colId xmlns:a16="http://schemas.microsoft.com/office/drawing/2014/main" val="1207177407"/>
                    </a:ext>
                  </a:extLst>
                </a:gridCol>
                <a:gridCol w="2206743">
                  <a:extLst>
                    <a:ext uri="{9D8B030D-6E8A-4147-A177-3AD203B41FA5}">
                      <a16:colId xmlns:a16="http://schemas.microsoft.com/office/drawing/2014/main" val="620201745"/>
                    </a:ext>
                  </a:extLst>
                </a:gridCol>
              </a:tblGrid>
              <a:tr h="651390">
                <a:tc gridSpan="2"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PARQUES TECNOLÓGICOS                                                                                               49M€                             </a:t>
                      </a:r>
                      <a:endParaRPr kumimoji="0" lang="es-ES" altLang="es-E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50495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Edificio Galarreta - Gipuzkoa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13,0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16512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Campus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Zorrozaurre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10,3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58967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Edificio María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Telkes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- Abanto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7,0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14921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Parque Álava – Inversiones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3,9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74135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Plan de Sostenibilidad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2,6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32131"/>
                  </a:ext>
                </a:extLst>
              </a:tr>
              <a:tr h="479564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Resto de inversiones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12,0 M€</a:t>
                      </a:r>
                    </a:p>
                  </a:txBody>
                  <a:tcPr marL="91459" marR="91459" marT="45695" marB="4569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078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B149C7-BE8C-AC10-58DF-D366F0B2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7072" y="6402532"/>
            <a:ext cx="4225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10</a:t>
            </a:fld>
            <a:endParaRPr lang="es-ES" b="1" dirty="0"/>
          </a:p>
        </p:txBody>
      </p:sp>
      <p:sp>
        <p:nvSpPr>
          <p:cNvPr id="5" name="TestuKoadroa 1">
            <a:extLst>
              <a:ext uri="{FF2B5EF4-FFF2-40B4-BE49-F238E27FC236}">
                <a16:creationId xmlns:a16="http://schemas.microsoft.com/office/drawing/2014/main" id="{1573891A-F589-88CD-51CD-2A4E19DEEF73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INDUSTRIA HOBEA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MEJOR INDUSTRIA</a:t>
            </a:r>
          </a:p>
        </p:txBody>
      </p:sp>
    </p:spTree>
    <p:extLst>
      <p:ext uri="{BB962C8B-B14F-4D97-AF65-F5344CB8AC3E}">
        <p14:creationId xmlns:p14="http://schemas.microsoft.com/office/powerpoint/2010/main" val="298345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B149C7-BE8C-AC10-58DF-D366F0B2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7072" y="6402532"/>
            <a:ext cx="4225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11</a:t>
            </a:fld>
            <a:endParaRPr lang="es-ES" b="1" dirty="0"/>
          </a:p>
        </p:txBody>
      </p:sp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F00CAF62-70FD-9E67-B1E6-F91194671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02609"/>
              </p:ext>
            </p:extLst>
          </p:nvPr>
        </p:nvGraphicFramePr>
        <p:xfrm>
          <a:off x="2543176" y="3074529"/>
          <a:ext cx="7162798" cy="1860946"/>
        </p:xfrm>
        <a:graphic>
          <a:graphicData uri="http://schemas.openxmlformats.org/drawingml/2006/table">
            <a:tbl>
              <a:tblPr bandRow="1"/>
              <a:tblGrid>
                <a:gridCol w="5591357">
                  <a:extLst>
                    <a:ext uri="{9D8B030D-6E8A-4147-A177-3AD203B41FA5}">
                      <a16:colId xmlns:a16="http://schemas.microsoft.com/office/drawing/2014/main" val="3607906187"/>
                    </a:ext>
                  </a:extLst>
                </a:gridCol>
                <a:gridCol w="1571441">
                  <a:extLst>
                    <a:ext uri="{9D8B030D-6E8A-4147-A177-3AD203B41FA5}">
                      <a16:colId xmlns:a16="http://schemas.microsoft.com/office/drawing/2014/main" val="2491526127"/>
                    </a:ext>
                  </a:extLst>
                </a:gridCol>
              </a:tblGrid>
              <a:tr h="52599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20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</a:t>
                      </a:r>
                      <a:r>
                        <a:rPr lang="eu-E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u-ES" sz="20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</a:t>
                      </a:r>
                      <a:r>
                        <a:rPr lang="eu-ES" sz="20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personas</a:t>
                      </a:r>
                      <a:r>
                        <a:rPr lang="eu-E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kumimoji="0" lang="es-ES" altLang="es-ES" sz="17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60193"/>
                  </a:ext>
                </a:extLst>
              </a:tr>
              <a:tr h="1334951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Centros de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Enpresa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Digitala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Barnetegis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Tecnológicos, Certificaciones BAIT,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Mikroenpresa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digitala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Prestakuntza,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Inplantalariak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, Simulacros incidentes Ciberseguridad,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etc</a:t>
                      </a:r>
                      <a:endParaRPr kumimoji="0" lang="es-ES" alt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 M€</a:t>
                      </a: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21469"/>
                  </a:ext>
                </a:extLst>
              </a:tr>
            </a:tbl>
          </a:graphicData>
        </a:graphic>
      </p:graphicFrame>
      <p:sp>
        <p:nvSpPr>
          <p:cNvPr id="3" name="TestuKoadroa 1">
            <a:extLst>
              <a:ext uri="{FF2B5EF4-FFF2-40B4-BE49-F238E27FC236}">
                <a16:creationId xmlns:a16="http://schemas.microsoft.com/office/drawing/2014/main" id="{D0FD414A-FD61-5511-EC12-36261F9DBBD4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INDUSTRIA HOBEA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MEJOR INDUSTRIA</a:t>
            </a:r>
          </a:p>
        </p:txBody>
      </p:sp>
    </p:spTree>
    <p:extLst>
      <p:ext uri="{BB962C8B-B14F-4D97-AF65-F5344CB8AC3E}">
        <p14:creationId xmlns:p14="http://schemas.microsoft.com/office/powerpoint/2010/main" val="428343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7A62FF-EC86-55E0-9EC4-8FA6441A9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63445"/>
              </p:ext>
            </p:extLst>
          </p:nvPr>
        </p:nvGraphicFramePr>
        <p:xfrm>
          <a:off x="1930368" y="3219702"/>
          <a:ext cx="8331263" cy="3315494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6505956">
                  <a:extLst>
                    <a:ext uri="{9D8B030D-6E8A-4147-A177-3AD203B41FA5}">
                      <a16:colId xmlns:a16="http://schemas.microsoft.com/office/drawing/2014/main" val="1207177407"/>
                    </a:ext>
                  </a:extLst>
                </a:gridCol>
                <a:gridCol w="1825307">
                  <a:extLst>
                    <a:ext uri="{9D8B030D-6E8A-4147-A177-3AD203B41FA5}">
                      <a16:colId xmlns:a16="http://schemas.microsoft.com/office/drawing/2014/main" val="620201745"/>
                    </a:ext>
                  </a:extLst>
                </a:gridCol>
              </a:tblGrid>
              <a:tr h="538797">
                <a:tc gridSpan="2"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PROGRAMAS DE AYUDAS EVE                                          </a:t>
                      </a:r>
                      <a:endParaRPr kumimoji="0" lang="es-ES" altLang="es-ES" sz="15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83740" marR="83740" marT="41870" marB="4187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50495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Nuevos Programas a convocar en 2025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16512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de Fomento del autoconsumo y de electrificación de consumos térmicos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80,0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152998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Programas de Ayudas EVE (movilidad, renovables, ….)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6,5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14921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de Ayudas a la realización de auditorías energéticas integrales en PYMES</a:t>
                      </a:r>
                      <a:endParaRPr kumimoji="0" lang="es-ES" altLang="es-E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5,0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74135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de Ayudas a la realización de auditorías energéticas en la Administración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5,0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32131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de Ayudas a inversiones en vehículos eficientes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5,0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03336"/>
                  </a:ext>
                </a:extLst>
              </a:tr>
              <a:tr h="396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Renovación de instalaciones eléctricas en comunidades de propietarios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1,0 M€</a:t>
                      </a:r>
                    </a:p>
                  </a:txBody>
                  <a:tcPr marL="75650" marR="75650" marT="37796" marB="37796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078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B149C7-BE8C-AC10-58DF-D366F0B2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7072" y="6402532"/>
            <a:ext cx="4225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12</a:t>
            </a:fld>
            <a:endParaRPr lang="es-ES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43A411-039C-F2B4-4FEB-B490A1032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80892"/>
              </p:ext>
            </p:extLst>
          </p:nvPr>
        </p:nvGraphicFramePr>
        <p:xfrm>
          <a:off x="1930368" y="2574229"/>
          <a:ext cx="8331263" cy="361207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5947016">
                  <a:extLst>
                    <a:ext uri="{9D8B030D-6E8A-4147-A177-3AD203B41FA5}">
                      <a16:colId xmlns:a16="http://schemas.microsoft.com/office/drawing/2014/main" val="3623469974"/>
                    </a:ext>
                  </a:extLst>
                </a:gridCol>
                <a:gridCol w="2384247">
                  <a:extLst>
                    <a:ext uri="{9D8B030D-6E8A-4147-A177-3AD203B41FA5}">
                      <a16:colId xmlns:a16="http://schemas.microsoft.com/office/drawing/2014/main" val="576891776"/>
                    </a:ext>
                  </a:extLst>
                </a:gridCol>
              </a:tblGrid>
              <a:tr h="361207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kumimoji="0" lang="es-ES" altLang="es-E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descarbonización</a:t>
                      </a: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de la industria</a:t>
                      </a:r>
                      <a:endParaRPr kumimoji="0" lang="es-ES" altLang="es-E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75633" marR="75633" marT="37810" marB="3781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22,0 M€</a:t>
                      </a:r>
                    </a:p>
                  </a:txBody>
                  <a:tcPr marL="75633" marR="75633" marT="37810" marB="3781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79745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4B30449-552F-31AE-709B-4F2E1D5C5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95701"/>
              </p:ext>
            </p:extLst>
          </p:nvPr>
        </p:nvGraphicFramePr>
        <p:xfrm>
          <a:off x="1930368" y="2132761"/>
          <a:ext cx="8331263" cy="361207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5947016">
                  <a:extLst>
                    <a:ext uri="{9D8B030D-6E8A-4147-A177-3AD203B41FA5}">
                      <a16:colId xmlns:a16="http://schemas.microsoft.com/office/drawing/2014/main" val="3623469974"/>
                    </a:ext>
                  </a:extLst>
                </a:gridCol>
                <a:gridCol w="2384247">
                  <a:extLst>
                    <a:ext uri="{9D8B030D-6E8A-4147-A177-3AD203B41FA5}">
                      <a16:colId xmlns:a16="http://schemas.microsoft.com/office/drawing/2014/main" val="576891776"/>
                    </a:ext>
                  </a:extLst>
                </a:gridCol>
              </a:tblGrid>
              <a:tr h="361207"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5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                 PROGRAMA DEPARTAMENTAL</a:t>
                      </a:r>
                    </a:p>
                  </a:txBody>
                  <a:tcPr marL="75633" marR="75633" marT="37810" marB="3781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75633" marR="75633" marT="37810" marB="3781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797458"/>
                  </a:ext>
                </a:extLst>
              </a:tr>
            </a:tbl>
          </a:graphicData>
        </a:graphic>
      </p:graphicFrame>
      <p:sp>
        <p:nvSpPr>
          <p:cNvPr id="8" name="TestuKoadroa 1">
            <a:extLst>
              <a:ext uri="{FF2B5EF4-FFF2-40B4-BE49-F238E27FC236}">
                <a16:creationId xmlns:a16="http://schemas.microsoft.com/office/drawing/2014/main" id="{78A7D8EB-4D57-F7AD-72C1-BA15E893BC86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ISURI GUTXIAGO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MENOS EMISIONES</a:t>
            </a:r>
          </a:p>
        </p:txBody>
      </p:sp>
    </p:spTree>
    <p:extLst>
      <p:ext uri="{BB962C8B-B14F-4D97-AF65-F5344CB8AC3E}">
        <p14:creationId xmlns:p14="http://schemas.microsoft.com/office/powerpoint/2010/main" val="247608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08D46C-568D-5F6B-C6A8-273286B2F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48168"/>
              </p:ext>
            </p:extLst>
          </p:nvPr>
        </p:nvGraphicFramePr>
        <p:xfrm>
          <a:off x="886265" y="2673927"/>
          <a:ext cx="10086108" cy="2698266"/>
        </p:xfrm>
        <a:graphic>
          <a:graphicData uri="http://schemas.openxmlformats.org/drawingml/2006/table">
            <a:tbl>
              <a:tblPr bandRow="1"/>
              <a:tblGrid>
                <a:gridCol w="7257543">
                  <a:extLst>
                    <a:ext uri="{9D8B030D-6E8A-4147-A177-3AD203B41FA5}">
                      <a16:colId xmlns:a16="http://schemas.microsoft.com/office/drawing/2014/main" val="2580850966"/>
                    </a:ext>
                  </a:extLst>
                </a:gridCol>
                <a:gridCol w="2828565">
                  <a:extLst>
                    <a:ext uri="{9D8B030D-6E8A-4147-A177-3AD203B41FA5}">
                      <a16:colId xmlns:a16="http://schemas.microsoft.com/office/drawing/2014/main" val="2885681277"/>
                    </a:ext>
                  </a:extLst>
                </a:gridCol>
              </a:tblGrid>
              <a:tr h="36628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u-ES" altLang="es-ES" sz="1400" b="1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ENERGÍA Ente Vasco de la Energía (adicional al departamento)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46884"/>
                  </a:ext>
                </a:extLst>
              </a:tr>
              <a:tr h="399555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en proyectos energéticos </a:t>
                      </a:r>
                      <a:r>
                        <a:rPr kumimoji="0" lang="es-ES" altLang="es-ES" sz="14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recursos propios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47,3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44961"/>
                  </a:ext>
                </a:extLst>
              </a:tr>
              <a:tr h="366282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Energía Solar</a:t>
                      </a:r>
                      <a:r>
                        <a:rPr lang="es-ES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Fotovoltaica</a:t>
                      </a: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18,4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72830"/>
                  </a:ext>
                </a:extLst>
              </a:tr>
              <a:tr h="366282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Proyectos de Infraestructuras Energéticas (Hidrógeno, redes eléctricas..)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10,0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695312"/>
                  </a:ext>
                </a:extLst>
              </a:tr>
              <a:tr h="366282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Hidrógeno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6,9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27651"/>
                  </a:ext>
                </a:extLst>
              </a:tr>
              <a:tr h="366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Proyectos de Energía</a:t>
                      </a:r>
                      <a:r>
                        <a:rPr lang="es-ES" sz="1400" baseline="0" dirty="0"/>
                        <a:t> Eólica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5,1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89231"/>
                  </a:ext>
                </a:extLst>
              </a:tr>
              <a:tr h="4673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Proyectos de Eficiencia energética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2,5 M€</a:t>
                      </a:r>
                    </a:p>
                  </a:txBody>
                  <a:tcPr marL="91454" marR="91454" marT="45702" marB="457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855310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F85D4A-B476-80B4-810C-E76D8C87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9363" y="6428220"/>
            <a:ext cx="431800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13</a:t>
            </a:fld>
            <a:endParaRPr lang="es-ES" b="1" dirty="0"/>
          </a:p>
        </p:txBody>
      </p:sp>
      <p:sp>
        <p:nvSpPr>
          <p:cNvPr id="5" name="TestuKoadroa 1">
            <a:extLst>
              <a:ext uri="{FF2B5EF4-FFF2-40B4-BE49-F238E27FC236}">
                <a16:creationId xmlns:a16="http://schemas.microsoft.com/office/drawing/2014/main" id="{6043634D-4BF9-5A4E-BC27-28301AD3F913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ISURI GUTXIAGO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MENOS EMISIONES</a:t>
            </a:r>
          </a:p>
        </p:txBody>
      </p:sp>
    </p:spTree>
    <p:extLst>
      <p:ext uri="{BB962C8B-B14F-4D97-AF65-F5344CB8AC3E}">
        <p14:creationId xmlns:p14="http://schemas.microsoft.com/office/powerpoint/2010/main" val="222850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3387F5-AB05-47FB-0AB1-675CFFEAA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5887"/>
              </p:ext>
            </p:extLst>
          </p:nvPr>
        </p:nvGraphicFramePr>
        <p:xfrm>
          <a:off x="1043709" y="2248633"/>
          <a:ext cx="10090727" cy="3124768"/>
        </p:xfrm>
        <a:graphic>
          <a:graphicData uri="http://schemas.openxmlformats.org/drawingml/2006/table">
            <a:tbl>
              <a:tblPr bandRow="1"/>
              <a:tblGrid>
                <a:gridCol w="8227776">
                  <a:extLst>
                    <a:ext uri="{9D8B030D-6E8A-4147-A177-3AD203B41FA5}">
                      <a16:colId xmlns:a16="http://schemas.microsoft.com/office/drawing/2014/main" val="3927446153"/>
                    </a:ext>
                  </a:extLst>
                </a:gridCol>
                <a:gridCol w="1862951">
                  <a:extLst>
                    <a:ext uri="{9D8B030D-6E8A-4147-A177-3AD203B41FA5}">
                      <a16:colId xmlns:a16="http://schemas.microsoft.com/office/drawing/2014/main" val="1724202398"/>
                    </a:ext>
                  </a:extLst>
                </a:gridCol>
              </a:tblGrid>
              <a:tr h="419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6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Economía Circular y gestión ambiental</a:t>
                      </a:r>
                      <a:endParaRPr kumimoji="0" lang="es-ES" alt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77190"/>
                  </a:ext>
                </a:extLst>
              </a:tr>
              <a:tr h="5411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CALIDAD DEL AIRE</a:t>
                      </a: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2,4 M€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2003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PREVENCIÓN Y GESTIÓN DE RESIDUOS</a:t>
                      </a: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Planta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Metabarri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Garbigunes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Digitalización y trazabilidad datos gestión residuos</a:t>
                      </a: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22,3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17,2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2,5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2,0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20640"/>
                  </a:ext>
                </a:extLst>
              </a:tr>
              <a:tr h="330860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ECONOMIA CIRCULAR</a:t>
                      </a: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ES" altLang="es-E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Ayudas a empresas inversión en medioambiente</a:t>
                      </a: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altLang="es-E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Ayudas a Pyme Circular y </a:t>
                      </a:r>
                      <a:r>
                        <a:rPr kumimoji="0" lang="es-ES" altLang="es-ES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Ecoinnovación</a:t>
                      </a:r>
                      <a:endParaRPr kumimoji="0" lang="es-ES" altLang="es-ES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895350" marR="0" lvl="0" indent="-26670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altLang="es-E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IHOBE &gt; Economía circular</a:t>
                      </a: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9,0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5,0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1,5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2,5 M€</a:t>
                      </a:r>
                    </a:p>
                  </a:txBody>
                  <a:tcPr marL="91433" marR="91433" marT="45660" marB="456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433778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7F5738-2CBF-A283-331B-2063F90D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836" y="6421005"/>
            <a:ext cx="441036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14</a:t>
            </a:fld>
            <a:endParaRPr lang="es-ES" b="1" dirty="0"/>
          </a:p>
        </p:txBody>
      </p:sp>
      <p:sp>
        <p:nvSpPr>
          <p:cNvPr id="5" name="TestuKoadroa 1">
            <a:extLst>
              <a:ext uri="{FF2B5EF4-FFF2-40B4-BE49-F238E27FC236}">
                <a16:creationId xmlns:a16="http://schemas.microsoft.com/office/drawing/2014/main" id="{A17BDD4E-92F8-34EF-B815-3A561A15C3B4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ISURI GUTXIAGO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MENOS EMISIONES</a:t>
            </a:r>
          </a:p>
        </p:txBody>
      </p:sp>
    </p:spTree>
    <p:extLst>
      <p:ext uri="{BB962C8B-B14F-4D97-AF65-F5344CB8AC3E}">
        <p14:creationId xmlns:p14="http://schemas.microsoft.com/office/powerpoint/2010/main" val="313639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2374EF-08DF-C6E7-89B2-3DA81F645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40675"/>
              </p:ext>
            </p:extLst>
          </p:nvPr>
        </p:nvGraphicFramePr>
        <p:xfrm>
          <a:off x="1676602" y="2060524"/>
          <a:ext cx="8838795" cy="4432351"/>
        </p:xfrm>
        <a:graphic>
          <a:graphicData uri="http://schemas.openxmlformats.org/drawingml/2006/table">
            <a:tbl>
              <a:tblPr bandRow="1"/>
              <a:tblGrid>
                <a:gridCol w="7529679">
                  <a:extLst>
                    <a:ext uri="{9D8B030D-6E8A-4147-A177-3AD203B41FA5}">
                      <a16:colId xmlns:a16="http://schemas.microsoft.com/office/drawing/2014/main" val="393093339"/>
                    </a:ext>
                  </a:extLst>
                </a:gridCol>
                <a:gridCol w="1309116">
                  <a:extLst>
                    <a:ext uri="{9D8B030D-6E8A-4147-A177-3AD203B41FA5}">
                      <a16:colId xmlns:a16="http://schemas.microsoft.com/office/drawing/2014/main" val="1529864032"/>
                    </a:ext>
                  </a:extLst>
                </a:gridCol>
              </a:tblGrid>
              <a:tr h="561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Adaptación al Cambio Climático y </a:t>
                      </a:r>
                      <a:r>
                        <a:rPr kumimoji="0" lang="es-ES" alt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educación ambiental</a:t>
                      </a:r>
                      <a:endParaRPr kumimoji="0" lang="es-ES" altLang="es-E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13006"/>
                  </a:ext>
                </a:extLst>
              </a:tr>
              <a:tr h="4558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Implementación de la acción climática y circular en la actividad económica e institucional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4,0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452720"/>
                  </a:ext>
                </a:extLst>
              </a:tr>
              <a:tr h="4284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Proyectos de innovación de la línea KLIMATEK para la transferencia del conocimiento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0,5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55525"/>
                  </a:ext>
                </a:extLst>
              </a:tr>
              <a:tr h="497507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Finalizar el proyecto de expropiación y restauración de las islas del Bidasoa,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Hiru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Kanale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Santiagoaurra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Galera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0,6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140196"/>
                  </a:ext>
                </a:extLst>
              </a:tr>
              <a:tr h="450004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Reserva de la Biosfera de Urdaibai: restauración ambiental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1,9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37801"/>
                  </a:ext>
                </a:extLst>
              </a:tr>
              <a:tr h="464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Nueva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Ekoetxea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de Añana (1,4 M€/25 y 1,8 M€/26)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3,2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45875"/>
                  </a:ext>
                </a:extLst>
              </a:tr>
              <a:tr h="51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Adecuación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Ekoetxea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Urdaibai (Torre Madariaga):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1,2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49335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Plataforma Tecnológica del centro de Educación Ambiental para la sostenibilidad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1,4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317554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IHOBE - </a:t>
                      </a:r>
                      <a:r>
                        <a:rPr lang="eu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Impulso</a:t>
                      </a: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u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divulgación</a:t>
                      </a: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u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</a:t>
                      </a: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u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ambiental</a:t>
                      </a: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u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avanzada</a:t>
                      </a:r>
                      <a:r>
                        <a:rPr lang="eu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3,0 M€</a:t>
                      </a:r>
                    </a:p>
                  </a:txBody>
                  <a:tcPr marL="91426" marR="91426" marT="45687" marB="4568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4274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7E914D-C226-F8F1-CC29-1C0A2689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1727" y="6492875"/>
            <a:ext cx="450273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15</a:t>
            </a:fld>
            <a:endParaRPr lang="es-ES" b="1" dirty="0"/>
          </a:p>
        </p:txBody>
      </p:sp>
      <p:sp>
        <p:nvSpPr>
          <p:cNvPr id="6" name="TestuKoadroa 1">
            <a:extLst>
              <a:ext uri="{FF2B5EF4-FFF2-40B4-BE49-F238E27FC236}">
                <a16:creationId xmlns:a16="http://schemas.microsoft.com/office/drawing/2014/main" id="{5317EB83-E764-F418-193B-2ED5385774E5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ISURI GUTXIAGO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MENOS EMISIONES</a:t>
            </a:r>
          </a:p>
        </p:txBody>
      </p:sp>
    </p:spTree>
    <p:extLst>
      <p:ext uri="{BB962C8B-B14F-4D97-AF65-F5344CB8AC3E}">
        <p14:creationId xmlns:p14="http://schemas.microsoft.com/office/powerpoint/2010/main" val="1391504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1AECFC9-E064-D42F-C6BB-0FA50FB68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43121"/>
              </p:ext>
            </p:extLst>
          </p:nvPr>
        </p:nvGraphicFramePr>
        <p:xfrm>
          <a:off x="1076037" y="2610022"/>
          <a:ext cx="10039926" cy="2669619"/>
        </p:xfrm>
        <a:graphic>
          <a:graphicData uri="http://schemas.openxmlformats.org/drawingml/2006/table">
            <a:tbl>
              <a:tblPr bandRow="1"/>
              <a:tblGrid>
                <a:gridCol w="6693284">
                  <a:extLst>
                    <a:ext uri="{9D8B030D-6E8A-4147-A177-3AD203B41FA5}">
                      <a16:colId xmlns:a16="http://schemas.microsoft.com/office/drawing/2014/main" val="166092430"/>
                    </a:ext>
                  </a:extLst>
                </a:gridCol>
                <a:gridCol w="3346642">
                  <a:extLst>
                    <a:ext uri="{9D8B030D-6E8A-4147-A177-3AD203B41FA5}">
                      <a16:colId xmlns:a16="http://schemas.microsoft.com/office/drawing/2014/main" val="3765429277"/>
                    </a:ext>
                  </a:extLst>
                </a:gridCol>
              </a:tblGrid>
              <a:tr h="467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URA Inversiones destacadas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47,4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BBB5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66326"/>
                  </a:ext>
                </a:extLst>
              </a:tr>
              <a:tr h="46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Mejora de resiliencia ante inundaciones</a:t>
                      </a:r>
                    </a:p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Destacan: Zadorra-F4 (Gasteiz), Cadagua (Aranguren),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Ziako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(Andoain</a:t>
                      </a:r>
                      <a:r>
                        <a:rPr kumimoji="0" lang="es-ES" altLang="es-E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), Soraluze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25,9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845880"/>
                  </a:ext>
                </a:extLst>
              </a:tr>
              <a:tr h="46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Garantía de los servicios de saneamiento y depuración</a:t>
                      </a:r>
                    </a:p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Destacan: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Antzuola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, Mallabia (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Goitondo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), Mungia, Puerto de Bilbao, Manzanos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7,9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615045"/>
                  </a:ext>
                </a:extLst>
              </a:tr>
              <a:tr h="33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Regeneración y protección de ecosistemas acuáticos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6,7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362003"/>
                  </a:ext>
                </a:extLst>
              </a:tr>
              <a:tr h="468315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Digitalización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4,9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98048"/>
                  </a:ext>
                </a:extLst>
              </a:tr>
              <a:tr h="361528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Seguridad Hídrica: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Sobrón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Busturialdea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1,8 M€</a:t>
                      </a:r>
                    </a:p>
                  </a:txBody>
                  <a:tcPr marL="91421" marR="91421" marT="45732" marB="457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72415"/>
                  </a:ext>
                </a:extLst>
              </a:tr>
            </a:tbl>
          </a:graphicData>
        </a:graphic>
      </p:graphicFrame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FE2017-5B48-CDCD-660D-F54D55F1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836" y="6437704"/>
            <a:ext cx="459509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16</a:t>
            </a:fld>
            <a:endParaRPr lang="es-ES" b="1" dirty="0"/>
          </a:p>
        </p:txBody>
      </p:sp>
      <p:sp>
        <p:nvSpPr>
          <p:cNvPr id="3" name="TestuKoadroa 1">
            <a:extLst>
              <a:ext uri="{FF2B5EF4-FFF2-40B4-BE49-F238E27FC236}">
                <a16:creationId xmlns:a16="http://schemas.microsoft.com/office/drawing/2014/main" id="{9181F4E9-7502-F90E-6353-11F87B5C2C09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ISURI GUTXIAGO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MENOS EMISIONES</a:t>
            </a:r>
          </a:p>
        </p:txBody>
      </p:sp>
    </p:spTree>
    <p:extLst>
      <p:ext uri="{BB962C8B-B14F-4D97-AF65-F5344CB8AC3E}">
        <p14:creationId xmlns:p14="http://schemas.microsoft.com/office/powerpoint/2010/main" val="2293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E330807-4DEC-A923-8185-5B92619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4836" y="6395027"/>
            <a:ext cx="2955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2</a:t>
            </a:fld>
            <a:endParaRPr lang="es-E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74336A7-0070-1063-74B1-ED27BFD50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9" b="2737"/>
          <a:stretch/>
        </p:blipFill>
        <p:spPr>
          <a:xfrm>
            <a:off x="1924051" y="1075283"/>
            <a:ext cx="8343900" cy="58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1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C0AED4-80D9-B9A9-57BD-AF0B33569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10451"/>
              </p:ext>
            </p:extLst>
          </p:nvPr>
        </p:nvGraphicFramePr>
        <p:xfrm>
          <a:off x="1071418" y="1191321"/>
          <a:ext cx="10206184" cy="5126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9436">
                  <a:extLst>
                    <a:ext uri="{9D8B030D-6E8A-4147-A177-3AD203B41FA5}">
                      <a16:colId xmlns:a16="http://schemas.microsoft.com/office/drawing/2014/main" val="1315443705"/>
                    </a:ext>
                  </a:extLst>
                </a:gridCol>
                <a:gridCol w="1273714">
                  <a:extLst>
                    <a:ext uri="{9D8B030D-6E8A-4147-A177-3AD203B41FA5}">
                      <a16:colId xmlns:a16="http://schemas.microsoft.com/office/drawing/2014/main" val="666148686"/>
                    </a:ext>
                  </a:extLst>
                </a:gridCol>
                <a:gridCol w="1273714">
                  <a:extLst>
                    <a:ext uri="{9D8B030D-6E8A-4147-A177-3AD203B41FA5}">
                      <a16:colId xmlns:a16="http://schemas.microsoft.com/office/drawing/2014/main" val="4287173913"/>
                    </a:ext>
                  </a:extLst>
                </a:gridCol>
                <a:gridCol w="1273714">
                  <a:extLst>
                    <a:ext uri="{9D8B030D-6E8A-4147-A177-3AD203B41FA5}">
                      <a16:colId xmlns:a16="http://schemas.microsoft.com/office/drawing/2014/main" val="1273820215"/>
                    </a:ext>
                  </a:extLst>
                </a:gridCol>
                <a:gridCol w="1125606">
                  <a:extLst>
                    <a:ext uri="{9D8B030D-6E8A-4147-A177-3AD203B41FA5}">
                      <a16:colId xmlns:a16="http://schemas.microsoft.com/office/drawing/2014/main" val="1176738483"/>
                    </a:ext>
                  </a:extLst>
                </a:gridCol>
              </a:tblGrid>
              <a:tr h="2212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DEPARTAMENTOS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variación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92266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Lehendakaritza</a:t>
                      </a:r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-Presidencia del Gobierno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92,20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3,7 %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62938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Cultura y Política Lingüística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392,11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369,42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46173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Economía, Trabajo y Empleo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1.224,89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1.194,56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30,33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21482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Hacienda y Finanzas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122,55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121,96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02701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Gobernanza, Administración Digital y Autogobierno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179,69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166,58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19232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Industria, Transición Energética y Sostenibilidad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631,29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599,91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97521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Seguridad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796,32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790,15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57937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Educación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3.247,52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3.125,91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121,61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90149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Vivienda y Agenda Urbana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445,99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424,42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16597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Salud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5.115,87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4.900,22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215,65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64852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Bienestar, Juventud y Reto Demográfico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357,98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344,18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13,80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88094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Movilidad Sostenible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567,25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556,97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610204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Ciencia, Universidades e Innovación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612,75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563,04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86559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Turismo, Comercio y Consumo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4,44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22775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Alimentación, Desarrollo Rural, Agricultura y Pesca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273,90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273,78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95925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Justicia y Derechos Humanos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359,63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340,39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19,24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50105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DEPARTAMENTOS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14.481,13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13.917,14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564,03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78273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Resto Secciones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1.247,01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1.108,29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138,71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29492"/>
                  </a:ext>
                </a:extLst>
              </a:tr>
              <a:tr h="2581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15.728,19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15.025,44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702,75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4,7%</a:t>
                      </a:r>
                    </a:p>
                  </a:txBody>
                  <a:tcPr marL="4896" marR="4896" marT="4897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39493"/>
                  </a:ext>
                </a:extLst>
              </a:tr>
            </a:tbl>
          </a:graphicData>
        </a:graphic>
      </p:graphicFrame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E330807-4DEC-A923-8185-5B92619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4836" y="6395027"/>
            <a:ext cx="2955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3</a:t>
            </a:fld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2812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8F1163-847D-6CF5-6CD8-8C744FAFD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99212"/>
              </p:ext>
            </p:extLst>
          </p:nvPr>
        </p:nvGraphicFramePr>
        <p:xfrm>
          <a:off x="1062182" y="2367491"/>
          <a:ext cx="10086109" cy="3319929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7199659">
                  <a:extLst>
                    <a:ext uri="{9D8B030D-6E8A-4147-A177-3AD203B41FA5}">
                      <a16:colId xmlns:a16="http://schemas.microsoft.com/office/drawing/2014/main" val="2322680014"/>
                    </a:ext>
                  </a:extLst>
                </a:gridCol>
                <a:gridCol w="2886450">
                  <a:extLst>
                    <a:ext uri="{9D8B030D-6E8A-4147-A177-3AD203B41FA5}">
                      <a16:colId xmlns:a16="http://schemas.microsoft.com/office/drawing/2014/main" val="2306951740"/>
                    </a:ext>
                  </a:extLst>
                </a:gridCol>
              </a:tblGrid>
              <a:tr h="645647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r>
                        <a:rPr lang="es-ES" altLang="es-E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PYMES DESARROLLO INDUSTRIAL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CONVOCATORIA 2025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24377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Gauzatu Industria ayuda a inversiones y creación de empleo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28,0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99139"/>
                  </a:ext>
                </a:extLst>
              </a:tr>
              <a:tr h="436689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ES" altLang="es-E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Indartu</a:t>
                      </a:r>
                      <a:r>
                        <a:rPr lang="es-ES" alt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zonas desfavorecidas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 20,0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6498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 4.0 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8,0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619098"/>
                  </a:ext>
                </a:extLst>
              </a:tr>
              <a:tr h="490837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Clúster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4,0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07127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Empresas en crisis: </a:t>
                      </a:r>
                      <a:r>
                        <a:rPr lang="es-E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Bideratu</a:t>
                      </a:r>
                      <a:r>
                        <a:rPr lang="es-E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Berria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1,0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61087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 Lortu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0,5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2860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F03849-5A9B-F9EC-A610-D6FC88C84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0200" y="6411768"/>
            <a:ext cx="32096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4</a:t>
            </a:fld>
            <a:endParaRPr lang="es-ES" b="1" dirty="0"/>
          </a:p>
        </p:txBody>
      </p:sp>
      <p:sp>
        <p:nvSpPr>
          <p:cNvPr id="2" name="TestuKoadroa 1">
            <a:extLst>
              <a:ext uri="{FF2B5EF4-FFF2-40B4-BE49-F238E27FC236}">
                <a16:creationId xmlns:a16="http://schemas.microsoft.com/office/drawing/2014/main" id="{44D72BE6-F0EE-9F96-DB02-E7299CD5957F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INDUSTRIA GEHIAGO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MÁS INDUSTRIA</a:t>
            </a:r>
          </a:p>
        </p:txBody>
      </p:sp>
    </p:spTree>
    <p:extLst>
      <p:ext uri="{BB962C8B-B14F-4D97-AF65-F5344CB8AC3E}">
        <p14:creationId xmlns:p14="http://schemas.microsoft.com/office/powerpoint/2010/main" val="217914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9DC367-DAF4-93E2-85A4-BFE12D43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16158"/>
              </p:ext>
            </p:extLst>
          </p:nvPr>
        </p:nvGraphicFramePr>
        <p:xfrm>
          <a:off x="1089891" y="2610679"/>
          <a:ext cx="10058400" cy="2396827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8710706">
                  <a:extLst>
                    <a:ext uri="{9D8B030D-6E8A-4147-A177-3AD203B41FA5}">
                      <a16:colId xmlns:a16="http://schemas.microsoft.com/office/drawing/2014/main" val="2322680014"/>
                    </a:ext>
                  </a:extLst>
                </a:gridCol>
                <a:gridCol w="1347694">
                  <a:extLst>
                    <a:ext uri="{9D8B030D-6E8A-4147-A177-3AD203B41FA5}">
                      <a16:colId xmlns:a16="http://schemas.microsoft.com/office/drawing/2014/main" val="2306951740"/>
                    </a:ext>
                  </a:extLst>
                </a:gridCol>
              </a:tblGrid>
              <a:tr h="503224">
                <a:tc gridSpan="2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Inversiones en dotaciones industriales (a través de SPRILUR)                                                                                  82,6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9335"/>
                  </a:ext>
                </a:extLst>
              </a:tr>
              <a:tr h="526857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Obras en Zonas de Actuación Preferentes (Planes Estratégicos Comarcales)</a:t>
                      </a:r>
                    </a:p>
                  </a:txBody>
                  <a:tcPr marL="91438" marR="91438" marT="45711" marB="45711" anchor="ctr" horzOverflow="overflow"/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32,3 M€</a:t>
                      </a:r>
                    </a:p>
                  </a:txBody>
                  <a:tcPr marL="91438" marR="91438"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3188005832"/>
                  </a:ext>
                </a:extLst>
              </a:tr>
              <a:tr h="440056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Generación de activos inmobiliarios de promoción pública 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24,9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345150"/>
                  </a:ext>
                </a:extLst>
              </a:tr>
              <a:tr h="464253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Regeneración/Rehabilitación de espacios industriales obsoletos o en desuso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12,7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28426"/>
                  </a:ext>
                </a:extLst>
              </a:tr>
              <a:tr h="462437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Obras en los proyectos del Plan de Inversiones Estratégicas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12,7 M€</a:t>
                      </a:r>
                    </a:p>
                  </a:txBody>
                  <a:tcPr marL="91438" marR="91438" marT="45711" marB="45711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61087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97B3C9-8ABD-9DE2-1376-7BED5EA6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9364" y="6402532"/>
            <a:ext cx="450273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5</a:t>
            </a:fld>
            <a:endParaRPr lang="es-ES" b="1" dirty="0"/>
          </a:p>
        </p:txBody>
      </p:sp>
      <p:sp>
        <p:nvSpPr>
          <p:cNvPr id="5" name="TestuKoadroa 1">
            <a:extLst>
              <a:ext uri="{FF2B5EF4-FFF2-40B4-BE49-F238E27FC236}">
                <a16:creationId xmlns:a16="http://schemas.microsoft.com/office/drawing/2014/main" id="{7688CFDF-2468-B5C4-D7F3-9312061B3C4E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INDUSTRIA GEHIAGO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MÁS INDUSTRIA</a:t>
            </a:r>
          </a:p>
        </p:txBody>
      </p:sp>
    </p:spTree>
    <p:extLst>
      <p:ext uri="{BB962C8B-B14F-4D97-AF65-F5344CB8AC3E}">
        <p14:creationId xmlns:p14="http://schemas.microsoft.com/office/powerpoint/2010/main" val="182840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75059D8-A6EF-7F82-33E4-B4B50DBD3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72423"/>
              </p:ext>
            </p:extLst>
          </p:nvPr>
        </p:nvGraphicFramePr>
        <p:xfrm>
          <a:off x="1043708" y="2163541"/>
          <a:ext cx="10086109" cy="102234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7098999">
                  <a:extLst>
                    <a:ext uri="{9D8B030D-6E8A-4147-A177-3AD203B41FA5}">
                      <a16:colId xmlns:a16="http://schemas.microsoft.com/office/drawing/2014/main" val="4058279236"/>
                    </a:ext>
                  </a:extLst>
                </a:gridCol>
                <a:gridCol w="2987110">
                  <a:extLst>
                    <a:ext uri="{9D8B030D-6E8A-4147-A177-3AD203B41FA5}">
                      <a16:colId xmlns:a16="http://schemas.microsoft.com/office/drawing/2014/main" val="1465700218"/>
                    </a:ext>
                  </a:extLst>
                </a:gridCol>
              </a:tblGrid>
              <a:tr h="351111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INTERNACIONALIZACIÓN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35" marB="45735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</a:t>
                      </a:r>
                      <a:r>
                        <a:rPr lang="es-ES" altLang="es-ES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34,8 M€</a:t>
                      </a:r>
                      <a:endParaRPr lang="es-ES" altLang="es-E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35" marB="45735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98958"/>
                  </a:ext>
                </a:extLst>
              </a:tr>
              <a:tr h="335619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Actuaciones Internacionales - Programas</a:t>
                      </a:r>
                    </a:p>
                  </a:txBody>
                  <a:tcPr marL="91444" marR="91444"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21,9 M€</a:t>
                      </a:r>
                    </a:p>
                  </a:txBody>
                  <a:tcPr marL="91444" marR="91444"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350252539"/>
                  </a:ext>
                </a:extLst>
              </a:tr>
              <a:tr h="335619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Financiación filiales (BTI)</a:t>
                      </a:r>
                    </a:p>
                  </a:txBody>
                  <a:tcPr marL="91444" marR="91444" marT="45735" marB="4573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12,8 M€</a:t>
                      </a:r>
                    </a:p>
                  </a:txBody>
                  <a:tcPr marL="91444" marR="91444" marT="45735" marB="45735" anchor="ctr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8011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EB955B7-EDFD-7A08-B1C9-4234353E7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26569"/>
              </p:ext>
            </p:extLst>
          </p:nvPr>
        </p:nvGraphicFramePr>
        <p:xfrm>
          <a:off x="1043707" y="3923247"/>
          <a:ext cx="10086109" cy="2686244"/>
        </p:xfrm>
        <a:graphic>
          <a:graphicData uri="http://schemas.openxmlformats.org/drawingml/2006/table">
            <a:tbl>
              <a:tblPr bandRow="1"/>
              <a:tblGrid>
                <a:gridCol w="7584154">
                  <a:extLst>
                    <a:ext uri="{9D8B030D-6E8A-4147-A177-3AD203B41FA5}">
                      <a16:colId xmlns:a16="http://schemas.microsoft.com/office/drawing/2014/main" val="787194740"/>
                    </a:ext>
                  </a:extLst>
                </a:gridCol>
                <a:gridCol w="2501955">
                  <a:extLst>
                    <a:ext uri="{9D8B030D-6E8A-4147-A177-3AD203B41FA5}">
                      <a16:colId xmlns:a16="http://schemas.microsoft.com/office/drawing/2014/main" val="1518461052"/>
                    </a:ext>
                  </a:extLst>
                </a:gridCol>
              </a:tblGrid>
              <a:tr h="336035">
                <a:tc gridSpan="2"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Programas</a:t>
                      </a: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</a:t>
                      </a:r>
                      <a:r>
                        <a:rPr kumimoji="0" lang="eu-ES" alt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ayudas</a:t>
                      </a: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u-ES" alt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internacionalización</a:t>
                      </a: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u-ES" alt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pymes</a:t>
                      </a: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</a:t>
                      </a:r>
                      <a:r>
                        <a:rPr kumimoji="0" lang="eu-ES" alt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Becas</a:t>
                      </a:r>
                      <a:r>
                        <a:rPr kumimoji="0" lang="eu-ES" alt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                                                                     23,8 M€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altLang="es-ES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4" marR="91444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353447412"/>
                  </a:ext>
                </a:extLst>
              </a:tr>
              <a:tr h="3214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Gauzatu Internacional (créditos reintegrables)</a:t>
                      </a:r>
                    </a:p>
                  </a:txBody>
                  <a:tcPr marL="91444" marR="91444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 M€   </a:t>
                      </a:r>
                    </a:p>
                  </a:txBody>
                  <a:tcPr marL="91444" marR="91444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96182"/>
                  </a:ext>
                </a:extLst>
              </a:tr>
              <a:tr h="343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Becas Global Training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62037"/>
                  </a:ext>
                </a:extLst>
              </a:tr>
              <a:tr h="321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Becas </a:t>
                      </a:r>
                      <a:r>
                        <a:rPr kumimoji="0" lang="eu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Internacional</a:t>
                      </a: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u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Beint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856487"/>
                  </a:ext>
                </a:extLst>
              </a:tr>
              <a:tr h="321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Zabaldu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58641"/>
                  </a:ext>
                </a:extLst>
              </a:tr>
              <a:tr h="321424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Sakondu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2,5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926368"/>
                  </a:ext>
                </a:extLst>
              </a:tr>
              <a:tr h="321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Elkartu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315687"/>
                  </a:ext>
                </a:extLst>
              </a:tr>
              <a:tr h="399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Pilotu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 M€</a:t>
                      </a:r>
                    </a:p>
                  </a:txBody>
                  <a:tcPr marL="91444" marR="91444"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87825"/>
                  </a:ext>
                </a:extLst>
              </a:tr>
            </a:tbl>
          </a:graphicData>
        </a:graphic>
      </p:graphicFrame>
      <p:sp>
        <p:nvSpPr>
          <p:cNvPr id="7" name="Rectángulo 3">
            <a:extLst>
              <a:ext uri="{FF2B5EF4-FFF2-40B4-BE49-F238E27FC236}">
                <a16:creationId xmlns:a16="http://schemas.microsoft.com/office/drawing/2014/main" id="{AD7B9053-809B-67CD-CCC2-20FEDA80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0328" y="3349272"/>
            <a:ext cx="2558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778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3778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3778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3778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3778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77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77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77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77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" altLang="es-ES" b="1" dirty="0"/>
              <a:t>Convocatorias 2025</a:t>
            </a:r>
            <a:endParaRPr lang="es-ES" altLang="es-ES" b="1" dirty="0">
              <a:solidFill>
                <a:srgbClr val="000000"/>
              </a:solidFill>
              <a:cs typeface="Times Bold" pitchFamily="1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B737933-8588-2D42-3157-A6CD22F7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7073" y="6411769"/>
            <a:ext cx="441036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6</a:t>
            </a:fld>
            <a:endParaRPr lang="es-ES" b="1" dirty="0"/>
          </a:p>
        </p:txBody>
      </p:sp>
      <p:sp>
        <p:nvSpPr>
          <p:cNvPr id="4" name="TestuKoadroa 1">
            <a:extLst>
              <a:ext uri="{FF2B5EF4-FFF2-40B4-BE49-F238E27FC236}">
                <a16:creationId xmlns:a16="http://schemas.microsoft.com/office/drawing/2014/main" id="{9ABCF233-D425-C3AF-08EE-93A9DFD80A4F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INDUSTRIA GEHIAGO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MÁS INDUSTRIA</a:t>
            </a:r>
          </a:p>
        </p:txBody>
      </p:sp>
    </p:spTree>
    <p:extLst>
      <p:ext uri="{BB962C8B-B14F-4D97-AF65-F5344CB8AC3E}">
        <p14:creationId xmlns:p14="http://schemas.microsoft.com/office/powerpoint/2010/main" val="27131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9E6F75-C1F8-49EB-645B-F82D9487C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54476"/>
              </p:ext>
            </p:extLst>
          </p:nvPr>
        </p:nvGraphicFramePr>
        <p:xfrm>
          <a:off x="2543175" y="2695584"/>
          <a:ext cx="7162799" cy="2336800"/>
        </p:xfrm>
        <a:graphic>
          <a:graphicData uri="http://schemas.openxmlformats.org/drawingml/2006/table">
            <a:tbl>
              <a:tblPr bandRow="1"/>
              <a:tblGrid>
                <a:gridCol w="5557344">
                  <a:extLst>
                    <a:ext uri="{9D8B030D-6E8A-4147-A177-3AD203B41FA5}">
                      <a16:colId xmlns:a16="http://schemas.microsoft.com/office/drawing/2014/main" val="3607906187"/>
                    </a:ext>
                  </a:extLst>
                </a:gridCol>
                <a:gridCol w="1605455">
                  <a:extLst>
                    <a:ext uri="{9D8B030D-6E8A-4147-A177-3AD203B41FA5}">
                      <a16:colId xmlns:a16="http://schemas.microsoft.com/office/drawing/2014/main" val="2491526127"/>
                    </a:ext>
                  </a:extLst>
                </a:gridCol>
              </a:tblGrid>
              <a:tr h="6175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20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Emprendimiento</a:t>
                      </a:r>
                      <a:r>
                        <a:rPr lang="eu-ES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u-ES" sz="20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innovador</a:t>
                      </a:r>
                      <a:r>
                        <a:rPr lang="eu-ES" sz="17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kumimoji="0" lang="es-ES" altLang="es-ES" sz="1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60193"/>
                  </a:ext>
                </a:extLst>
              </a:tr>
              <a:tr h="519962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BICs</a:t>
                      </a:r>
                      <a:r>
                        <a:rPr lang="es-E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Araba, Bizkaia eta Gipuzkoa</a:t>
                      </a:r>
                      <a:endParaRPr kumimoji="0" lang="es-ES" alt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 M€</a:t>
                      </a: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21469"/>
                  </a:ext>
                </a:extLst>
              </a:tr>
              <a:tr h="519962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ES" altLang="es-E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Ekintzaile</a:t>
                      </a:r>
                      <a:r>
                        <a:rPr lang="es-ES" alt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s-ES" altLang="es-E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Barnekintzaile</a:t>
                      </a:r>
                      <a:r>
                        <a:rPr lang="es-ES" alt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s-ES" alt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3,6 M€</a:t>
                      </a: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90834"/>
                  </a:ext>
                </a:extLst>
              </a:tr>
              <a:tr h="339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u-ES" alt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BIND 4.0 </a:t>
                      </a:r>
                      <a:endParaRPr kumimoji="0" lang="es-ES" alt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1,1 M€</a:t>
                      </a: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307212"/>
                  </a:ext>
                </a:extLst>
              </a:tr>
              <a:tr h="339671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Basque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altLang="es-E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Tek</a:t>
                      </a:r>
                      <a:r>
                        <a:rPr kumimoji="0" lang="es-ES" altLang="es-E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Venture</a:t>
                      </a:r>
                    </a:p>
                  </a:txBody>
                  <a:tcPr marL="91436" marR="91436" marT="45749" marB="45749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0,5 M€</a:t>
                      </a:r>
                    </a:p>
                  </a:txBody>
                  <a:tcPr marL="91436" marR="91436" marT="45749" marB="45749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382766"/>
                  </a:ext>
                </a:extLst>
              </a:tr>
            </a:tbl>
          </a:graphicData>
        </a:graphic>
      </p:graphicFrame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5F1DF-0CF5-0013-2D42-A78C0CB0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9454" y="6492875"/>
            <a:ext cx="348673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7</a:t>
            </a:fld>
            <a:endParaRPr lang="es-ES" b="1"/>
          </a:p>
        </p:txBody>
      </p:sp>
      <p:sp>
        <p:nvSpPr>
          <p:cNvPr id="4" name="TestuKoadroa 1">
            <a:extLst>
              <a:ext uri="{FF2B5EF4-FFF2-40B4-BE49-F238E27FC236}">
                <a16:creationId xmlns:a16="http://schemas.microsoft.com/office/drawing/2014/main" id="{DE081164-2F9D-6A2E-D667-7785A7C330FE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INDUSTRIA GEHIAGO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MÁS INDUSTRIA</a:t>
            </a:r>
          </a:p>
        </p:txBody>
      </p:sp>
    </p:spTree>
    <p:extLst>
      <p:ext uri="{BB962C8B-B14F-4D97-AF65-F5344CB8AC3E}">
        <p14:creationId xmlns:p14="http://schemas.microsoft.com/office/powerpoint/2010/main" val="70383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1FD3AE5-2E55-7F69-5F2C-AC0597F5B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94890"/>
              </p:ext>
            </p:extLst>
          </p:nvPr>
        </p:nvGraphicFramePr>
        <p:xfrm>
          <a:off x="1080655" y="2062623"/>
          <a:ext cx="10095345" cy="4516751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211983">
                  <a:extLst>
                    <a:ext uri="{9D8B030D-6E8A-4147-A177-3AD203B41FA5}">
                      <a16:colId xmlns:a16="http://schemas.microsoft.com/office/drawing/2014/main" val="2632800485"/>
                    </a:ext>
                  </a:extLst>
                </a:gridCol>
                <a:gridCol w="2883362">
                  <a:extLst>
                    <a:ext uri="{9D8B030D-6E8A-4147-A177-3AD203B41FA5}">
                      <a16:colId xmlns:a16="http://schemas.microsoft.com/office/drawing/2014/main" val="4092580433"/>
                    </a:ext>
                  </a:extLst>
                </a:gridCol>
              </a:tblGrid>
              <a:tr h="263584">
                <a:tc gridSpan="2"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700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Gill Sans" pitchFamily="1" charset="0"/>
                        </a:rPr>
                        <a:t>Partidas destacadas en Tecnología e innovación (I+D+i)</a:t>
                      </a:r>
                      <a:endParaRPr kumimoji="0" lang="es-ES" altLang="es-ES" sz="17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0" marR="91430" marT="45730" marB="45730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00338"/>
                  </a:ext>
                </a:extLst>
              </a:tr>
              <a:tr h="731197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36036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Presupuesto en I+D+i (+ 6,3%)</a:t>
                      </a:r>
                    </a:p>
                    <a:p>
                      <a:pPr marL="0" marR="0" lvl="0" indent="36036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altLang="es-E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36036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programas Tecnología e Innovación </a:t>
                      </a:r>
                      <a:endParaRPr lang="es-ES" altLang="es-ES" sz="20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285,0 M€</a:t>
                      </a: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226,8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1528953706"/>
                  </a:ext>
                </a:extLst>
              </a:tr>
              <a:tr h="377165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HAZITEK	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93,0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1552319628"/>
                  </a:ext>
                </a:extLst>
              </a:tr>
              <a:tr h="520196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EMAITEK+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58,6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1696379326"/>
                  </a:ext>
                </a:extLst>
              </a:tr>
              <a:tr h="377165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ELKARTEK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47,0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859466944"/>
                  </a:ext>
                </a:extLst>
              </a:tr>
              <a:tr h="377165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INNOBIDEAK ESTRATEGIA</a:t>
                      </a:r>
                      <a:endParaRPr lang="es-ES" altLang="es-ES" sz="170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10,0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30825597"/>
                  </a:ext>
                </a:extLst>
              </a:tr>
              <a:tr h="377165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AZPITEK 	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9,0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2561461101"/>
                  </a:ext>
                </a:extLst>
              </a:tr>
              <a:tr h="377165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BIKAINTEK	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5,6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2221581741"/>
                  </a:ext>
                </a:extLst>
              </a:tr>
              <a:tr h="377165"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HAZINNOVA</a:t>
                      </a:r>
                      <a:endParaRPr lang="es-ES" altLang="es-ES" sz="170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>
                      <a:lvl1pPr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377825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2,7 </a:t>
                      </a: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3602248357"/>
                  </a:ext>
                </a:extLst>
              </a:tr>
              <a:tr h="377165">
                <a:tc>
                  <a:txBody>
                    <a:bodyPr/>
                    <a:lstStyle/>
                    <a:p>
                      <a:pPr marL="0" marR="0" lvl="0" indent="176213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700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BDIH KONEXIO</a:t>
                      </a:r>
                    </a:p>
                  </a:txBody>
                  <a:tcPr marL="91430" marR="91430" marT="45730" marB="4573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0,9 M€</a:t>
                      </a:r>
                    </a:p>
                  </a:txBody>
                  <a:tcPr marL="91430" marR="91430" marT="45730" marB="45730" anchor="ctr" horzOverflow="overflow"/>
                </a:tc>
                <a:extLst>
                  <a:ext uri="{0D108BD9-81ED-4DB2-BD59-A6C34878D82A}">
                    <a16:rowId xmlns:a16="http://schemas.microsoft.com/office/drawing/2014/main" val="2301828007"/>
                  </a:ext>
                </a:extLst>
              </a:tr>
            </a:tbl>
          </a:graphicData>
        </a:graphic>
      </p:graphicFrame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9EF05B8-AAC2-108C-2D7F-77A79EAE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4764" y="6492875"/>
            <a:ext cx="517236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8</a:t>
            </a:fld>
            <a:endParaRPr lang="es-ES" b="1" dirty="0"/>
          </a:p>
        </p:txBody>
      </p:sp>
      <p:sp>
        <p:nvSpPr>
          <p:cNvPr id="4" name="TestuKoadroa 1">
            <a:extLst>
              <a:ext uri="{FF2B5EF4-FFF2-40B4-BE49-F238E27FC236}">
                <a16:creationId xmlns:a16="http://schemas.microsoft.com/office/drawing/2014/main" id="{9F1C398D-1445-0C2F-3316-E48B90462501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INDUSTRIA HOBEA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MEJOR INDUSTRIA</a:t>
            </a:r>
          </a:p>
        </p:txBody>
      </p:sp>
    </p:spTree>
    <p:extLst>
      <p:ext uri="{BB962C8B-B14F-4D97-AF65-F5344CB8AC3E}">
        <p14:creationId xmlns:p14="http://schemas.microsoft.com/office/powerpoint/2010/main" val="308624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48B541-B739-91BF-4FD1-6FE6CE876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92746"/>
              </p:ext>
            </p:extLst>
          </p:nvPr>
        </p:nvGraphicFramePr>
        <p:xfrm>
          <a:off x="1764145" y="2079931"/>
          <a:ext cx="7970982" cy="4500509"/>
        </p:xfrm>
        <a:graphic>
          <a:graphicData uri="http://schemas.openxmlformats.org/drawingml/2006/table">
            <a:tbl>
              <a:tblPr bandRow="1"/>
              <a:tblGrid>
                <a:gridCol w="6077632">
                  <a:extLst>
                    <a:ext uri="{9D8B030D-6E8A-4147-A177-3AD203B41FA5}">
                      <a16:colId xmlns:a16="http://schemas.microsoft.com/office/drawing/2014/main" val="1885846403"/>
                    </a:ext>
                  </a:extLst>
                </a:gridCol>
                <a:gridCol w="1893350">
                  <a:extLst>
                    <a:ext uri="{9D8B030D-6E8A-4147-A177-3AD203B41FA5}">
                      <a16:colId xmlns:a16="http://schemas.microsoft.com/office/drawing/2014/main" val="3748098244"/>
                    </a:ext>
                  </a:extLst>
                </a:gridCol>
              </a:tblGrid>
              <a:tr h="54253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7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Transformación Digital </a:t>
                      </a:r>
                    </a:p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7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 ayudas a empresas: 30,6 M€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  <a:cs typeface="Times Bold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28708"/>
                  </a:ext>
                </a:extLst>
              </a:tr>
              <a:tr h="434078"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kern="1200" baseline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 </a:t>
                      </a:r>
                      <a:r>
                        <a:rPr lang="es-ES" sz="1400" kern="1200" baseline="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Digitala</a:t>
                      </a:r>
                      <a:endParaRPr lang="es-ES" sz="1400" kern="1200" baseline="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2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3778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1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7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 M€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352892"/>
                  </a:ext>
                </a:extLst>
              </a:tr>
              <a:tr h="545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Inteligencia</a:t>
                      </a: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u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Artificial</a:t>
                      </a:r>
                      <a:r>
                        <a:rPr kumimoji="0" lang="eu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Estrategia del </a:t>
                      </a:r>
                      <a:r>
                        <a:rPr kumimoji="0" lang="eu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Dato</a:t>
                      </a:r>
                      <a:endParaRPr kumimoji="0" lang="es-ES" alt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5,0 M€</a:t>
                      </a:r>
                    </a:p>
                  </a:txBody>
                  <a:tcPr marL="91437" marR="91437" marT="45735" marB="45735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58166"/>
                  </a:ext>
                </a:extLst>
              </a:tr>
              <a:tr h="464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Ciberseguridad Empresarial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N W3" pitchFamily="1" charset="-128"/>
                          <a:cs typeface="Arial" panose="020B0604020202020204" pitchFamily="34" charset="0"/>
                          <a:sym typeface="Gill Sans" pitchFamily="1" charset="0"/>
                        </a:rPr>
                        <a:t>4,5 M€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418500"/>
                  </a:ext>
                </a:extLst>
              </a:tr>
              <a:tr h="464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Ciberseguridad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SOCs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Certificaciones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3,7 M€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06891"/>
                  </a:ext>
                </a:extLst>
              </a:tr>
              <a:tr h="464545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Smart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Industry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y Tecnologías Cuánticas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3,7 M€</a:t>
                      </a:r>
                    </a:p>
                  </a:txBody>
                  <a:tcPr marL="91437" marR="91437" marT="45735" marB="45735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90344"/>
                  </a:ext>
                </a:extLst>
              </a:tr>
              <a:tr h="464545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Ciberseguridad, Competencias Digitales Profesionales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2,0 M€</a:t>
                      </a:r>
                    </a:p>
                  </a:txBody>
                  <a:tcPr marL="91437" marR="91437" marT="45735" marB="45735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81327"/>
                  </a:ext>
                </a:extLst>
              </a:tr>
              <a:tr h="3511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Kloud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(Migración a servicios </a:t>
                      </a:r>
                      <a:r>
                        <a:rPr kumimoji="0" lang="es-ES" altLang="es-E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cloud</a:t>
                      </a: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2,0 M€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9214"/>
                  </a:ext>
                </a:extLst>
              </a:tr>
              <a:tr h="3511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Competencias Digitales	Profesionales</a:t>
                      </a:r>
                      <a:endParaRPr kumimoji="0" lang="es-ES" alt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2,0 M€</a:t>
                      </a:r>
                    </a:p>
                  </a:txBody>
                  <a:tcPr marL="91437" marR="91437" marT="45735" marB="45735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22695"/>
                  </a:ext>
                </a:extLst>
              </a:tr>
              <a:tr h="351162">
                <a:tc>
                  <a:txBody>
                    <a:bodyPr/>
                    <a:lstStyle/>
                    <a:p>
                      <a:pPr marL="0" marR="0" lvl="0" indent="0" algn="l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Conectividad Empresas Vascas</a:t>
                      </a:r>
                    </a:p>
                  </a:txBody>
                  <a:tcPr marL="91437" marR="91437" marT="45735" marB="45735" anchor="ctr" horzOverflow="overflow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8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0,2 M€</a:t>
                      </a:r>
                    </a:p>
                  </a:txBody>
                  <a:tcPr marL="91437" marR="91437" marT="45735" marB="45735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25736"/>
                  </a:ext>
                </a:extLst>
              </a:tr>
            </a:tbl>
          </a:graphicData>
        </a:graphic>
      </p:graphicFrame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5F1DF-0CF5-0013-2D42-A78C0CB0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2474" y="6492875"/>
            <a:ext cx="445654" cy="365125"/>
          </a:xfrm>
        </p:spPr>
        <p:txBody>
          <a:bodyPr/>
          <a:lstStyle/>
          <a:p>
            <a:fld id="{18D1F0A7-212A-47B8-9082-DA0CA9E86290}" type="slidenum">
              <a:rPr lang="es-ES" b="1" smtClean="0"/>
              <a:t>9</a:t>
            </a:fld>
            <a:endParaRPr lang="es-ES" b="1" dirty="0"/>
          </a:p>
        </p:txBody>
      </p:sp>
      <p:sp>
        <p:nvSpPr>
          <p:cNvPr id="3" name="TestuKoadroa 1">
            <a:extLst>
              <a:ext uri="{FF2B5EF4-FFF2-40B4-BE49-F238E27FC236}">
                <a16:creationId xmlns:a16="http://schemas.microsoft.com/office/drawing/2014/main" id="{D026683D-EC26-D572-0FD3-D6E3B1CFDD08}"/>
              </a:ext>
            </a:extLst>
          </p:cNvPr>
          <p:cNvSpPr txBox="1"/>
          <p:nvPr/>
        </p:nvSpPr>
        <p:spPr>
          <a:xfrm>
            <a:off x="914399" y="1322362"/>
            <a:ext cx="10233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300" b="1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INDUSTRIA HOBEA </a:t>
            </a:r>
            <a:r>
              <a:rPr lang="eu-ES" sz="3300" dirty="0">
                <a:solidFill>
                  <a:srgbClr val="294D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MEJOR INDUSTRIA</a:t>
            </a:r>
          </a:p>
        </p:txBody>
      </p:sp>
    </p:spTree>
    <p:extLst>
      <p:ext uri="{BB962C8B-B14F-4D97-AF65-F5344CB8AC3E}">
        <p14:creationId xmlns:p14="http://schemas.microsoft.com/office/powerpoint/2010/main" val="834197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1173</Words>
  <Application>Microsoft Macintosh PowerPoint</Application>
  <PresentationFormat>Panorámica</PresentationFormat>
  <Paragraphs>323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Arregi Saavedra, Jon</cp:lastModifiedBy>
  <cp:revision>45</cp:revision>
  <cp:lastPrinted>2024-10-31T07:39:42Z</cp:lastPrinted>
  <dcterms:created xsi:type="dcterms:W3CDTF">2024-10-25T13:32:07Z</dcterms:created>
  <dcterms:modified xsi:type="dcterms:W3CDTF">2024-11-04T22:20:17Z</dcterms:modified>
</cp:coreProperties>
</file>